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6" r:id="rId3"/>
    <p:sldId id="280" r:id="rId4"/>
    <p:sldId id="277" r:id="rId5"/>
    <p:sldId id="278" r:id="rId6"/>
    <p:sldId id="281" r:id="rId7"/>
    <p:sldId id="279" r:id="rId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905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6084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8740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251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0529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6263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5228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2717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216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6539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4234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168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2D26E-3E20-402E-BBD9-0DF6D05761D5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EA7E0-F53E-4BAA-B83D-25FC298712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4403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6597801"/>
            <a:ext cx="12192000" cy="260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0" name="Rectángulo 19"/>
          <p:cNvSpPr/>
          <p:nvPr/>
        </p:nvSpPr>
        <p:spPr>
          <a:xfrm>
            <a:off x="0" y="-1291"/>
            <a:ext cx="12192000" cy="260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1" name="Oval 21">
            <a:extLst>
              <a:ext uri="{FF2B5EF4-FFF2-40B4-BE49-F238E27FC236}">
                <a16:creationId xmlns:a16="http://schemas.microsoft.com/office/drawing/2014/main" id="{B92F2676-D90E-40BF-8AC5-C623D6EC5932}"/>
              </a:ext>
            </a:extLst>
          </p:cNvPr>
          <p:cNvSpPr>
            <a:spLocks noChangeAspect="1"/>
          </p:cNvSpPr>
          <p:nvPr/>
        </p:nvSpPr>
        <p:spPr>
          <a:xfrm>
            <a:off x="2609539" y="2354004"/>
            <a:ext cx="406042" cy="40943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5317958" y="1395662"/>
            <a:ext cx="60157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Sistema Tributario Pescador Comercial no Estatal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329" y="5621064"/>
            <a:ext cx="1427011" cy="82053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5BE336D-D037-A5C9-5194-AC2FFD44B2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60" y="4877508"/>
            <a:ext cx="1891699" cy="1593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F77D64D-4A57-7010-140B-F0F2D89D1E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92" y="620323"/>
            <a:ext cx="1447257" cy="159362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  <a:sp3d>
            <a:bevelT/>
          </a:sp3d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933F66E-A031-1476-3410-3085EF624C3A}"/>
              </a:ext>
            </a:extLst>
          </p:cNvPr>
          <p:cNvCxnSpPr>
            <a:cxnSpLocks/>
          </p:cNvCxnSpPr>
          <p:nvPr/>
        </p:nvCxnSpPr>
        <p:spPr>
          <a:xfrm flipV="1">
            <a:off x="347392" y="4750838"/>
            <a:ext cx="11665948" cy="1585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4" name="Imagen 13">
            <a:extLst>
              <a:ext uri="{FF2B5EF4-FFF2-40B4-BE49-F238E27FC236}">
                <a16:creationId xmlns:a16="http://schemas.microsoft.com/office/drawing/2014/main" id="{F3E5C57C-8DCE-7BA8-23B6-EFDD7F93E2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51" y="623555"/>
            <a:ext cx="1627482" cy="1578565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  <a:sp3d>
            <a:bevelT/>
          </a:sp3d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7406203-9519-3516-72D9-7315552982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92" y="2715310"/>
            <a:ext cx="1410485" cy="1743075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  <a:sp3d>
            <a:bevelT/>
          </a:sp3d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DC150236-E318-2113-E0C4-5FE54F4D57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50" y="2685910"/>
            <a:ext cx="1543261" cy="174307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  <a:sp3d>
            <a:bevelT/>
          </a:sp3d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8F6C3237-A149-3B32-0ABA-84FDAC81E24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573" y="1578839"/>
            <a:ext cx="1251064" cy="2295329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315981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6597801"/>
            <a:ext cx="12192000" cy="2601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0" name="Rectángulo 19"/>
          <p:cNvSpPr/>
          <p:nvPr/>
        </p:nvSpPr>
        <p:spPr>
          <a:xfrm>
            <a:off x="0" y="18380"/>
            <a:ext cx="12192000" cy="2601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735" y="5262193"/>
            <a:ext cx="1991382" cy="114504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371454" y="1475592"/>
            <a:ext cx="115342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s-ES" sz="28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Resolución 382 de 2021 del Ministerio de Finanzas y Precios: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endParaRPr lang="es-ES" sz="28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§"/>
            </a:pPr>
            <a:r>
              <a:rPr lang="es-ES" sz="28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Tributación por el Régimen Simplificado.</a:t>
            </a:r>
          </a:p>
          <a:p>
            <a:pPr lvl="2"/>
            <a:endParaRPr lang="es-ES" sz="28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§"/>
            </a:pPr>
            <a:r>
              <a:rPr lang="es-ES" sz="28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Impuesto sobre Ingresos Personales. Pago de cuota mensual 5% de los ingresos percibidos. </a:t>
            </a:r>
          </a:p>
          <a:p>
            <a:pPr lvl="2"/>
            <a:endParaRPr lang="es-ES" sz="28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§"/>
            </a:pPr>
            <a:r>
              <a:rPr lang="es-ES" sz="28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Contribución Especial a la Seguridad Social.</a:t>
            </a:r>
          </a:p>
          <a:p>
            <a:pPr marL="1371600" lvl="2" indent="-457200">
              <a:buFont typeface="Wingdings" panose="05000000000000000000" pitchFamily="2" charset="2"/>
              <a:buChar char="§"/>
            </a:pPr>
            <a:endParaRPr lang="es-ES" sz="28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74285EA-0402-94C0-AB7A-57C36C3FB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55" y="5004178"/>
            <a:ext cx="1891699" cy="159362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2EB53A5-39F4-1874-6EAE-DBB743DDF8EE}"/>
              </a:ext>
            </a:extLst>
          </p:cNvPr>
          <p:cNvSpPr txBox="1"/>
          <p:nvPr/>
        </p:nvSpPr>
        <p:spPr>
          <a:xfrm>
            <a:off x="2129589" y="584698"/>
            <a:ext cx="6713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Antecedentes</a:t>
            </a:r>
          </a:p>
        </p:txBody>
      </p:sp>
      <p:cxnSp>
        <p:nvCxnSpPr>
          <p:cNvPr id="3" name="Conector recto 2"/>
          <p:cNvCxnSpPr>
            <a:cxnSpLocks/>
          </p:cNvCxnSpPr>
          <p:nvPr/>
        </p:nvCxnSpPr>
        <p:spPr>
          <a:xfrm>
            <a:off x="371455" y="1169473"/>
            <a:ext cx="1082994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717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6597801"/>
            <a:ext cx="12192000" cy="2601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0" name="Rectángulo 19"/>
          <p:cNvSpPr/>
          <p:nvPr/>
        </p:nvSpPr>
        <p:spPr>
          <a:xfrm>
            <a:off x="0" y="18380"/>
            <a:ext cx="12192000" cy="2601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cxnSp>
        <p:nvCxnSpPr>
          <p:cNvPr id="4" name="Conector recto 3"/>
          <p:cNvCxnSpPr>
            <a:cxnSpLocks/>
          </p:cNvCxnSpPr>
          <p:nvPr/>
        </p:nvCxnSpPr>
        <p:spPr>
          <a:xfrm>
            <a:off x="371455" y="1660358"/>
            <a:ext cx="10810843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735" y="5262193"/>
            <a:ext cx="1991382" cy="114504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86284" y="2532828"/>
            <a:ext cx="116194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28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Ley 113 de 2012 “Del Sistema Tributario”.</a:t>
            </a:r>
          </a:p>
          <a:p>
            <a:endParaRPr lang="es-ES" sz="28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28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Resolución 273 de 2024 del Ministerio de Finanzas y Precios.</a:t>
            </a:r>
            <a:r>
              <a:rPr lang="es-ES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8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Gaceta Oficial Ordinaria 78 del 19 de agosto de 2024.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74285EA-0402-94C0-AB7A-57C36C3FB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55" y="5004178"/>
            <a:ext cx="1891699" cy="159362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2EB53A5-39F4-1874-6EAE-DBB743DDF8EE}"/>
              </a:ext>
            </a:extLst>
          </p:cNvPr>
          <p:cNvSpPr txBox="1"/>
          <p:nvPr/>
        </p:nvSpPr>
        <p:spPr>
          <a:xfrm>
            <a:off x="371454" y="625643"/>
            <a:ext cx="9963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Marco legal actual</a:t>
            </a:r>
          </a:p>
        </p:txBody>
      </p:sp>
    </p:spTree>
    <p:extLst>
      <p:ext uri="{BB962C8B-B14F-4D97-AF65-F5344CB8AC3E}">
        <p14:creationId xmlns:p14="http://schemas.microsoft.com/office/powerpoint/2010/main" val="2226492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6713621"/>
            <a:ext cx="12192000" cy="1443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0" name="Rectángulo 19"/>
          <p:cNvSpPr/>
          <p:nvPr/>
        </p:nvSpPr>
        <p:spPr>
          <a:xfrm>
            <a:off x="0" y="18380"/>
            <a:ext cx="12192000" cy="40272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>
                <a:latin typeface="Arial Black" panose="020B0A04020102020204" pitchFamily="34" charset="0"/>
                <a:cs typeface="Arial" panose="020B0604020202020204" pitchFamily="34" charset="0"/>
              </a:rPr>
              <a:t>TRIBUTOS Y OBLIGACIONES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650" y="5513231"/>
            <a:ext cx="1991382" cy="114504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65969" y="757989"/>
            <a:ext cx="11733264" cy="5226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560" indent="-45720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  <a:buFont typeface="Wingdings" panose="05000000000000000000" pitchFamily="2" charset="2"/>
              <a:buChar char="ü"/>
            </a:pPr>
            <a:r>
              <a:rPr lang="es-ES" sz="2600" b="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Los trabajadores por cuenta propia que ejercen la 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pesca</a:t>
            </a:r>
            <a:r>
              <a:rPr lang="es-ES" sz="2600" b="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 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comercial no estatal </a:t>
            </a:r>
            <a:r>
              <a:rPr lang="es-ES" sz="260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aplican el 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Régimen </a:t>
            </a:r>
            <a:r>
              <a:rPr lang="es-ES" sz="2600" b="1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G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eneral de Tributación. </a:t>
            </a:r>
          </a:p>
          <a:p>
            <a:pPr marL="36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</a:pPr>
            <a:endParaRPr lang="es-ES" sz="2600" b="1" strike="noStrike" spc="-1" dirty="0">
              <a:solidFill>
                <a:schemeClr val="accent5">
                  <a:lumMod val="50000"/>
                </a:schemeClr>
              </a:solidFill>
              <a:latin typeface="Tahoma"/>
            </a:endParaRPr>
          </a:p>
          <a:p>
            <a:pPr marL="228600" marR="0" lvl="0" indent="-22824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1"/>
              </a:spcAft>
              <a:buClr>
                <a:srgbClr val="254061"/>
              </a:buClr>
              <a:buSzTx/>
              <a:buFont typeface="Wingdings" charset="2"/>
              <a:buChar char=""/>
              <a:tabLst/>
              <a:defRPr/>
            </a:pPr>
            <a:r>
              <a:rPr kumimoji="0" lang="es-ES" sz="2600" b="1" i="0" u="none" strike="noStrike" kern="1200" cap="none" spc="-1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El Impuesto sobre las Ventas: El 10% </a:t>
            </a:r>
            <a:r>
              <a:rPr kumimoji="0" lang="es-ES" sz="2600" b="0" i="0" u="none" strike="noStrike" kern="1200" cap="none" spc="-1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del ingreso del mes por la venta liberada. Se </a:t>
            </a:r>
            <a:r>
              <a:rPr kumimoji="0" lang="es-ES" sz="2600" b="1" i="0" u="none" strike="noStrike" kern="1200" cap="none" spc="-1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excluyen</a:t>
            </a:r>
            <a:r>
              <a:rPr kumimoji="0" lang="es-ES" sz="2600" b="0" i="0" u="none" strike="noStrike" kern="1200" cap="none" spc="-1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los ingresos obtenidos por las entregas a las empresas pesqueras y otras entidades autorizadas. </a:t>
            </a:r>
          </a:p>
          <a:p>
            <a:pPr marL="36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1"/>
              </a:spcAft>
              <a:buClr>
                <a:srgbClr val="254061"/>
              </a:buClr>
              <a:buSzTx/>
              <a:buFontTx/>
              <a:buNone/>
              <a:tabLst/>
              <a:defRPr/>
            </a:pPr>
            <a:endParaRPr kumimoji="0" lang="es-ES" sz="2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28600" marR="0" lvl="0" indent="-22824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1"/>
              </a:spcAft>
              <a:buClr>
                <a:srgbClr val="254061"/>
              </a:buClr>
              <a:buSzTx/>
              <a:buFont typeface="Wingdings" charset="2"/>
              <a:buChar char=""/>
              <a:tabLst/>
              <a:defRPr/>
            </a:pPr>
            <a:r>
              <a:rPr kumimoji="0" lang="es-ES" sz="2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Contribución Especial a la Seguridad Social</a:t>
            </a:r>
            <a:r>
              <a:rPr kumimoji="0" lang="es-ES" sz="2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s-ES" sz="2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20%</a:t>
            </a:r>
            <a:r>
              <a:rPr kumimoji="0" lang="es-ES" sz="2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la base de contribución seleccionada por ellos.</a:t>
            </a:r>
          </a:p>
          <a:p>
            <a:pPr marL="36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</a:pPr>
            <a:endParaRPr lang="es-ES" sz="2600" b="1" strike="noStrike" spc="-1" dirty="0">
              <a:solidFill>
                <a:schemeClr val="accent5">
                  <a:lumMod val="50000"/>
                </a:schemeClr>
              </a:solidFill>
              <a:latin typeface="Tahoma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74285EA-0402-94C0-AB7A-57C36C3FB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2" y="5630779"/>
            <a:ext cx="1688433" cy="1027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37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6719969"/>
            <a:ext cx="12192000" cy="1380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0" name="Rectángulo 19"/>
          <p:cNvSpPr/>
          <p:nvPr/>
        </p:nvSpPr>
        <p:spPr>
          <a:xfrm>
            <a:off x="0" y="18380"/>
            <a:ext cx="12192000" cy="3545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>
                <a:latin typeface="Arial Black" panose="020B0A04020102020204" pitchFamily="34" charset="0"/>
                <a:cs typeface="Arial" panose="020B0604020202020204" pitchFamily="34" charset="0"/>
              </a:rPr>
              <a:t>TRIBUTOS Y OBLIGACIONES</a:t>
            </a:r>
            <a:endParaRPr lang="es-PE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153" y="5556545"/>
            <a:ext cx="1991382" cy="114504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76727" y="372978"/>
            <a:ext cx="11550316" cy="6187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24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  <a:buFont typeface="Wingdings" charset="2"/>
              <a:buChar char=""/>
            </a:pP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El Impuesto sobre Ingresos </a:t>
            </a:r>
            <a:r>
              <a:rPr lang="es-ES" sz="2600" b="1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P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ersonales, igual al resto de TCP: </a:t>
            </a:r>
            <a:r>
              <a:rPr lang="es-ES" sz="2600" b="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El  5% de los ingresos mensuales después de descontarse los 3 260.00CUP que se establecen como mínimo exento mensual.</a:t>
            </a:r>
          </a:p>
          <a:p>
            <a:pPr marL="36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</a:pPr>
            <a:endParaRPr lang="es-ES" sz="2600" b="0" strike="noStrike" spc="-1" dirty="0">
              <a:solidFill>
                <a:schemeClr val="accent5">
                  <a:lumMod val="50000"/>
                </a:schemeClr>
              </a:solidFill>
              <a:latin typeface="Tahoma"/>
            </a:endParaRPr>
          </a:p>
          <a:p>
            <a:pPr marL="914760" lvl="1" indent="-45720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es-ES" sz="2600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El pescador comercial no estatal calcula y efectúa el aporte de este impuesto, por los ingresos mensuales que percibe, por la comercialización de sus capturas de forma liberada.</a:t>
            </a:r>
          </a:p>
          <a:p>
            <a:pPr marL="457560" lvl="1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</a:pPr>
            <a:endParaRPr lang="es-ES" sz="2600" spc="-1" dirty="0">
              <a:solidFill>
                <a:schemeClr val="accent5">
                  <a:lumMod val="50000"/>
                </a:schemeClr>
              </a:solidFill>
              <a:latin typeface="Tahoma"/>
            </a:endParaRPr>
          </a:p>
          <a:p>
            <a:pPr marL="914760" lvl="1" indent="-45720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es-ES" sz="2600" b="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Por los ingresos mensuales que obtiene el pescador,  por las entregas a la empresa pesquera y otras entidades autorizadas, 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es la empresa la obligada a retener y efectuar el aporte del impuesto</a:t>
            </a:r>
            <a:r>
              <a:rPr lang="es-ES" sz="2600" b="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. </a:t>
            </a:r>
          </a:p>
          <a:p>
            <a:pPr marL="36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</a:pPr>
            <a:endParaRPr lang="es-ES" sz="2600" b="0" strike="noStrike" spc="-1" dirty="0">
              <a:solidFill>
                <a:schemeClr val="accent5">
                  <a:lumMod val="50000"/>
                </a:schemeClr>
              </a:solidFill>
              <a:latin typeface="Tahoma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74285EA-0402-94C0-AB7A-57C36C3FB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66" y="5556546"/>
            <a:ext cx="1223198" cy="11450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0407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6557211"/>
            <a:ext cx="12192000" cy="30078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0" name="Rectángulo 19"/>
          <p:cNvSpPr/>
          <p:nvPr/>
        </p:nvSpPr>
        <p:spPr>
          <a:xfrm>
            <a:off x="0" y="18380"/>
            <a:ext cx="12192000" cy="3886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>
                <a:latin typeface="Arial Black" panose="020B0A04020102020204" pitchFamily="34" charset="0"/>
                <a:cs typeface="Arial" panose="020B0604020202020204" pitchFamily="34" charset="0"/>
              </a:rPr>
              <a:t>TRIBUTOS Y OBLIGACIONES</a:t>
            </a:r>
            <a:endParaRPr lang="es-PE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152" y="5305926"/>
            <a:ext cx="1991382" cy="114504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72466" y="407030"/>
            <a:ext cx="11847067" cy="466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560" indent="-45720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  <a:buFont typeface="Wingdings" panose="05000000000000000000" pitchFamily="2" charset="2"/>
              <a:buChar char="ü"/>
            </a:pPr>
            <a:r>
              <a:rPr lang="es-ES" sz="2600" b="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Están obligados a 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abrir y operar </a:t>
            </a:r>
            <a:r>
              <a:rPr lang="es-ES" sz="2600" b="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una 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cuenta bancaria fiscal</a:t>
            </a:r>
            <a:r>
              <a:rPr lang="es-ES" sz="2600" b="0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, con las mismas regulaciones que el resto de las personas naturales del sector no estatal.</a:t>
            </a:r>
          </a:p>
          <a:p>
            <a:pPr marL="228600" indent="-22824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  <a:buFont typeface="Wingdings" charset="2"/>
              <a:buChar char=""/>
            </a:pPr>
            <a:endParaRPr lang="es-ES" sz="2600" spc="-1" dirty="0">
              <a:solidFill>
                <a:schemeClr val="accent5">
                  <a:lumMod val="50000"/>
                </a:schemeClr>
              </a:solidFill>
              <a:latin typeface="Tahoma"/>
            </a:endParaRPr>
          </a:p>
          <a:p>
            <a:pPr marL="228600" indent="-22824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  <a:buFont typeface="Wingdings" charset="2"/>
              <a:buChar char=""/>
            </a:pPr>
            <a:r>
              <a:rPr lang="es-ES" sz="2600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No están autorizados para contratar fuerza de trabajo, para el ejercicio de la actividad de pescador comercial no estatal.</a:t>
            </a:r>
          </a:p>
          <a:p>
            <a:pPr marL="36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</a:pPr>
            <a:endParaRPr lang="es-ES" sz="2600" b="0" strike="noStrike" spc="-1" dirty="0">
              <a:solidFill>
                <a:schemeClr val="accent5">
                  <a:lumMod val="50000"/>
                </a:schemeClr>
              </a:solidFill>
              <a:latin typeface="Tahoma"/>
            </a:endParaRPr>
          </a:p>
          <a:p>
            <a:pPr marL="228600" indent="-228240" algn="just">
              <a:lnSpc>
                <a:spcPct val="120000"/>
              </a:lnSpc>
              <a:spcAft>
                <a:spcPts val="601"/>
              </a:spcAft>
              <a:buClr>
                <a:srgbClr val="254061"/>
              </a:buClr>
              <a:buFont typeface="Wingdings" charset="2"/>
              <a:buChar char=""/>
            </a:pP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Se eximen de la presentación y pago de la  Declaración Jurada del Impuesto sobre Ingresos </a:t>
            </a:r>
            <a:r>
              <a:rPr lang="es-ES" sz="2600" b="1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P</a:t>
            </a:r>
            <a:r>
              <a:rPr lang="es-ES" sz="2600" b="1" strike="noStrike" spc="-1" dirty="0">
                <a:solidFill>
                  <a:schemeClr val="accent5">
                    <a:lumMod val="50000"/>
                  </a:schemeClr>
                </a:solidFill>
                <a:latin typeface="Tahoma"/>
              </a:rPr>
              <a:t>ersonales.</a:t>
            </a:r>
            <a:endParaRPr lang="es-ES" sz="2600" b="0" strike="noStrike" spc="-1" dirty="0">
              <a:solidFill>
                <a:schemeClr val="accent5">
                  <a:lumMod val="50000"/>
                </a:schemeClr>
              </a:solidFill>
              <a:latin typeface="Tahoma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74285EA-0402-94C0-AB7A-57C36C3FB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66" y="5053263"/>
            <a:ext cx="1439766" cy="1395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6995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6597801"/>
            <a:ext cx="12192000" cy="2601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0" name="Rectángulo 19"/>
          <p:cNvSpPr/>
          <p:nvPr/>
        </p:nvSpPr>
        <p:spPr>
          <a:xfrm>
            <a:off x="0" y="18380"/>
            <a:ext cx="12192000" cy="2601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735" y="5262193"/>
            <a:ext cx="1991382" cy="114504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74285EA-0402-94C0-AB7A-57C36C3FB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55" y="4972186"/>
            <a:ext cx="1891699" cy="15936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166272A8-290D-3DF6-985B-04E0CA9904BE}"/>
              </a:ext>
            </a:extLst>
          </p:cNvPr>
          <p:cNvCxnSpPr>
            <a:cxnSpLocks/>
          </p:cNvCxnSpPr>
          <p:nvPr/>
        </p:nvCxnSpPr>
        <p:spPr>
          <a:xfrm>
            <a:off x="661737" y="4788568"/>
            <a:ext cx="1101538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id="{928526C6-5307-A3AD-FE9A-A40AD41249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264" y="478748"/>
            <a:ext cx="8337883" cy="412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7799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326</Words>
  <Application>Microsoft Office PowerPoint</Application>
  <PresentationFormat>Panorámica</PresentationFormat>
  <Paragraphs>31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Tahoma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VJU-Johana Odriozola Guitart</dc:creator>
  <cp:lastModifiedBy>Dalaimis  Wilson Brooks</cp:lastModifiedBy>
  <cp:revision>169</cp:revision>
  <dcterms:created xsi:type="dcterms:W3CDTF">2024-01-10T20:31:12Z</dcterms:created>
  <dcterms:modified xsi:type="dcterms:W3CDTF">2025-10-27T14:49:20Z</dcterms:modified>
</cp:coreProperties>
</file>